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</p:sldIdLst>
  <p:sldSz cx="18288000" cy="10287000"/>
  <p:notesSz cx="6858000" cy="9144000"/>
  <p:embeddedFontLst>
    <p:embeddedFont>
      <p:font typeface="Carlito" panose="020F0502020204030204" pitchFamily="34" charset="0"/>
      <p:regular r:id="rId19"/>
    </p:embeddedFont>
    <p:embeddedFont>
      <p:font typeface="Crimson Roman" panose="02030503060406020304" pitchFamily="18" charset="0"/>
      <p:regular r:id="rId20"/>
    </p:embeddedFont>
    <p:embeddedFont>
      <p:font typeface="Crimson Roman Bold" panose="02000703000000000000" pitchFamily="2" charset="0"/>
      <p:regular r:id="rId21"/>
      <p:bold r:id="rId22"/>
    </p:embeddedFont>
    <p:embeddedFont>
      <p:font typeface="Open Sans Bold" panose="020B0806030504020204" pitchFamily="3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4" autoAdjust="0"/>
    <p:restoredTop sz="94648" autoAdjust="0"/>
  </p:normalViewPr>
  <p:slideViewPr>
    <p:cSldViewPr>
      <p:cViewPr varScale="1">
        <p:scale>
          <a:sx n="109" d="100"/>
          <a:sy n="109" d="100"/>
        </p:scale>
        <p:origin x="93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sv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svg"/><Relationship Id="rId10" Type="http://schemas.openxmlformats.org/officeDocument/2006/relationships/hyperlink" Target="https://www.verimvtebya.ru/comminity-center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s://www.verimvtebya.ru/osobennaya-mo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9155"/>
            <a:ext cx="18288000" cy="10248688"/>
          </a:xfrm>
          <a:custGeom>
            <a:avLst/>
            <a:gdLst/>
            <a:ahLst/>
            <a:cxnLst/>
            <a:rect l="l" t="t" r="r" b="b"/>
            <a:pathLst>
              <a:path w="18288000" h="10248688">
                <a:moveTo>
                  <a:pt x="0" y="0"/>
                </a:moveTo>
                <a:lnTo>
                  <a:pt x="18288000" y="0"/>
                </a:lnTo>
                <a:lnTo>
                  <a:pt x="18288000" y="10248689"/>
                </a:lnTo>
                <a:lnTo>
                  <a:pt x="0" y="102486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" b="-4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TextBox 3"/>
          <p:cNvSpPr txBox="1"/>
          <p:nvPr/>
        </p:nvSpPr>
        <p:spPr>
          <a:xfrm>
            <a:off x="2377440" y="3150580"/>
            <a:ext cx="13533120" cy="268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9000" spc="-179" dirty="0">
                <a:solidFill>
                  <a:srgbClr val="FFFFFF"/>
                </a:solidFill>
                <a:latin typeface="Carlito Light"/>
              </a:rPr>
              <a:t>Елена Петрова</a:t>
            </a:r>
          </a:p>
          <a:p>
            <a:pPr algn="ctr">
              <a:lnSpc>
                <a:spcPts val="9720"/>
              </a:lnSpc>
            </a:pPr>
            <a:r>
              <a:rPr lang="en-US" sz="9000" spc="-187" dirty="0">
                <a:solidFill>
                  <a:srgbClr val="FFFFFF"/>
                </a:solidFill>
                <a:latin typeface="Carlito Light"/>
              </a:rPr>
              <a:t>тифлопедагог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377440" y="6238408"/>
            <a:ext cx="13533120" cy="1531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8"/>
              </a:lnSpc>
            </a:pPr>
            <a:r>
              <a:rPr lang="en-US" sz="3600" spc="-14" dirty="0">
                <a:solidFill>
                  <a:srgbClr val="FFFFFF"/>
                </a:solidFill>
                <a:latin typeface="Carlito"/>
              </a:rPr>
              <a:t>Создание работодателями условий для социальной</a:t>
            </a:r>
          </a:p>
          <a:p>
            <a:pPr algn="ctr">
              <a:lnSpc>
                <a:spcPts val="3888"/>
              </a:lnSpc>
            </a:pPr>
            <a:r>
              <a:rPr lang="en-US" sz="3600" spc="-14" dirty="0">
                <a:solidFill>
                  <a:srgbClr val="FFFFFF"/>
                </a:solidFill>
                <a:latin typeface="Carlito"/>
              </a:rPr>
              <a:t>и профессиональной интеграции</a:t>
            </a:r>
          </a:p>
          <a:p>
            <a:pPr algn="ctr">
              <a:lnSpc>
                <a:spcPts val="3888"/>
              </a:lnSpc>
            </a:pPr>
            <a:r>
              <a:rPr lang="en-US" sz="3600" spc="-16" dirty="0">
                <a:solidFill>
                  <a:srgbClr val="FFFFFF"/>
                </a:solidFill>
                <a:latin typeface="Carlito"/>
              </a:rPr>
              <a:t>родителей особых детей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3262" y="748563"/>
            <a:ext cx="1018555" cy="1296772"/>
          </a:xfrm>
          <a:custGeom>
            <a:avLst/>
            <a:gdLst/>
            <a:ahLst/>
            <a:cxnLst/>
            <a:rect l="l" t="t" r="r" b="b"/>
            <a:pathLst>
              <a:path w="1018555" h="1296772">
                <a:moveTo>
                  <a:pt x="0" y="0"/>
                </a:moveTo>
                <a:lnTo>
                  <a:pt x="1018556" y="0"/>
                </a:lnTo>
                <a:lnTo>
                  <a:pt x="1018556" y="1296772"/>
                </a:lnTo>
                <a:lnTo>
                  <a:pt x="0" y="1296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3166" b="-83166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TextBox 4"/>
          <p:cNvSpPr txBox="1"/>
          <p:nvPr/>
        </p:nvSpPr>
        <p:spPr>
          <a:xfrm>
            <a:off x="1028700" y="708559"/>
            <a:ext cx="14456516" cy="1214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42"/>
              </a:lnSpc>
            </a:pPr>
            <a:r>
              <a:rPr lang="en-US" sz="6702" dirty="0">
                <a:solidFill>
                  <a:srgbClr val="263452"/>
                </a:solidFill>
                <a:latin typeface="Crimson Roman Bold"/>
              </a:rPr>
              <a:t>Предложения и решения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34614" y="2136680"/>
            <a:ext cx="8661591" cy="2821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4"/>
              </a:lnSpc>
            </a:pPr>
            <a:r>
              <a:rPr lang="en-US" sz="5703" dirty="0">
                <a:solidFill>
                  <a:srgbClr val="263452"/>
                </a:solidFill>
                <a:latin typeface="Crimson Roman Bold"/>
              </a:rPr>
              <a:t>Клубы психологической поддержки</a:t>
            </a:r>
          </a:p>
          <a:p>
            <a:pPr algn="l">
              <a:lnSpc>
                <a:spcPts val="6844"/>
              </a:lnSpc>
            </a:pPr>
            <a:r>
              <a:rPr lang="en-US" sz="5703" dirty="0">
                <a:solidFill>
                  <a:srgbClr val="263452"/>
                </a:solidFill>
                <a:latin typeface="Crimson Roman Bold"/>
              </a:rPr>
              <a:t>родителей особых детей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14400"/>
            <a:ext cx="9563100" cy="2514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36"/>
              </a:lnSpc>
            </a:pPr>
            <a:r>
              <a:rPr lang="en-US" sz="4114" dirty="0">
                <a:solidFill>
                  <a:srgbClr val="263452"/>
                </a:solidFill>
                <a:latin typeface="Crimson Roman Bold"/>
              </a:rPr>
              <a:t>Примеры успешной интеграции родителей особых детей в компаниях</a:t>
            </a:r>
          </a:p>
          <a:p>
            <a:pPr algn="l">
              <a:lnSpc>
                <a:spcPts val="4936"/>
              </a:lnSpc>
            </a:pPr>
            <a:endParaRPr lang="en-US" sz="4114" dirty="0">
              <a:solidFill>
                <a:srgbClr val="263452"/>
              </a:solidFill>
              <a:latin typeface="Crimson Roman Bold"/>
            </a:endParaRPr>
          </a:p>
          <a:p>
            <a:pPr algn="l">
              <a:lnSpc>
                <a:spcPts val="4936"/>
              </a:lnSpc>
            </a:pPr>
            <a:r>
              <a:rPr lang="en-US" sz="4114" dirty="0">
                <a:solidFill>
                  <a:srgbClr val="263452"/>
                </a:solidFill>
                <a:latin typeface="Crimson Roman Bold"/>
              </a:rPr>
              <a:t>Необходимые условия </a:t>
            </a:r>
          </a:p>
        </p:txBody>
      </p:sp>
      <p:sp>
        <p:nvSpPr>
          <p:cNvPr id="3" name="Freeform 3"/>
          <p:cNvSpPr/>
          <p:nvPr/>
        </p:nvSpPr>
        <p:spPr>
          <a:xfrm>
            <a:off x="10955139" y="0"/>
            <a:ext cx="7332861" cy="10287000"/>
          </a:xfrm>
          <a:custGeom>
            <a:avLst/>
            <a:gdLst/>
            <a:ahLst/>
            <a:cxnLst/>
            <a:rect l="l" t="t" r="r" b="b"/>
            <a:pathLst>
              <a:path w="7332861" h="10287000">
                <a:moveTo>
                  <a:pt x="0" y="0"/>
                </a:moveTo>
                <a:lnTo>
                  <a:pt x="7332861" y="0"/>
                </a:lnTo>
                <a:lnTo>
                  <a:pt x="733286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086" r="-66474"/>
            </a:stretch>
          </a:blipFill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TextBox 3"/>
          <p:cNvSpPr txBox="1"/>
          <p:nvPr/>
        </p:nvSpPr>
        <p:spPr>
          <a:xfrm>
            <a:off x="777151" y="1798023"/>
            <a:ext cx="11230184" cy="530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84"/>
              </a:lnSpc>
            </a:pPr>
            <a:r>
              <a:rPr lang="en-US" sz="5154" dirty="0">
                <a:solidFill>
                  <a:srgbClr val="FFFFFF"/>
                </a:solidFill>
                <a:latin typeface="Crimson Roman Bold"/>
              </a:rPr>
              <a:t>Создание специализированной биржи вакансий для родителей детей с особыми потребностями </a:t>
            </a:r>
          </a:p>
          <a:p>
            <a:pPr algn="l">
              <a:lnSpc>
                <a:spcPts val="5344"/>
              </a:lnSpc>
            </a:pPr>
            <a:endParaRPr lang="en-US" sz="5154" dirty="0">
              <a:solidFill>
                <a:srgbClr val="FFFFFF"/>
              </a:solidFill>
              <a:latin typeface="Crimson Roman Bold"/>
            </a:endParaRPr>
          </a:p>
          <a:p>
            <a:pPr algn="l">
              <a:lnSpc>
                <a:spcPts val="5344"/>
              </a:lnSpc>
            </a:pPr>
            <a:endParaRPr lang="en-US" sz="5154" dirty="0">
              <a:solidFill>
                <a:srgbClr val="FFFFFF"/>
              </a:solidFill>
              <a:latin typeface="Crimson Roman Bold"/>
            </a:endParaRPr>
          </a:p>
          <a:p>
            <a:pPr algn="l">
              <a:lnSpc>
                <a:spcPts val="5344"/>
              </a:lnSpc>
            </a:pPr>
            <a:r>
              <a:rPr lang="en-US" sz="4454" dirty="0">
                <a:solidFill>
                  <a:srgbClr val="FFFFFF"/>
                </a:solidFill>
                <a:latin typeface="Crimson Roman Bold"/>
              </a:rPr>
              <a:t> </a:t>
            </a:r>
          </a:p>
          <a:p>
            <a:pPr algn="l">
              <a:lnSpc>
                <a:spcPts val="5344"/>
              </a:lnSpc>
            </a:pPr>
            <a:r>
              <a:rPr lang="en-US" sz="4454" dirty="0">
                <a:solidFill>
                  <a:srgbClr val="FFFFFF"/>
                </a:solidFill>
                <a:latin typeface="Crimson Roman Bold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622" b="-10005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TextBox 3"/>
          <p:cNvSpPr txBox="1"/>
          <p:nvPr/>
        </p:nvSpPr>
        <p:spPr>
          <a:xfrm>
            <a:off x="6873103" y="804862"/>
            <a:ext cx="10937064" cy="858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7"/>
              </a:lnSpc>
            </a:pPr>
            <a:r>
              <a:rPr lang="en-US" sz="4164" dirty="0">
                <a:solidFill>
                  <a:srgbClr val="6CE5E8"/>
                </a:solidFill>
                <a:latin typeface="Crimson Roman Bold"/>
              </a:rPr>
              <a:t>Вклад работодателей в социализацию родителей особенных детей</a:t>
            </a:r>
          </a:p>
          <a:p>
            <a:pPr algn="l">
              <a:lnSpc>
                <a:spcPts val="4997"/>
              </a:lnSpc>
            </a:pPr>
            <a:endParaRPr lang="en-US" sz="4164" dirty="0">
              <a:solidFill>
                <a:srgbClr val="6CE5E8"/>
              </a:solidFill>
              <a:latin typeface="Crimson Roman Bold"/>
            </a:endParaRPr>
          </a:p>
          <a:p>
            <a:pPr algn="l">
              <a:lnSpc>
                <a:spcPts val="4997"/>
              </a:lnSpc>
            </a:pPr>
            <a:r>
              <a:rPr lang="en-US" sz="4164" dirty="0">
                <a:solidFill>
                  <a:srgbClr val="FFFFFF"/>
                </a:solidFill>
                <a:latin typeface="Crimson Roman Bold"/>
              </a:rPr>
              <a:t>Создание рабочих мест с учетом специальных потребностей </a:t>
            </a:r>
          </a:p>
          <a:p>
            <a:pPr algn="l">
              <a:lnSpc>
                <a:spcPts val="4997"/>
              </a:lnSpc>
            </a:pPr>
            <a:endParaRPr lang="en-US" sz="4164" dirty="0">
              <a:solidFill>
                <a:srgbClr val="FFFFFF"/>
              </a:solidFill>
              <a:latin typeface="Crimson Roman Bold"/>
            </a:endParaRPr>
          </a:p>
          <a:p>
            <a:pPr marL="899129" lvl="1" indent="-449565" algn="l">
              <a:lnSpc>
                <a:spcPts val="4997"/>
              </a:lnSpc>
              <a:buFont typeface="Arial"/>
              <a:buChar char="•"/>
            </a:pPr>
            <a:r>
              <a:rPr lang="en-US" sz="4164" dirty="0">
                <a:solidFill>
                  <a:srgbClr val="FFFFFF"/>
                </a:solidFill>
                <a:latin typeface="Crimson Roman Bold"/>
              </a:rPr>
              <a:t>Комбинированный график работы (офисный/удаленный)</a:t>
            </a:r>
          </a:p>
          <a:p>
            <a:pPr marL="899129" lvl="1" indent="-449565" algn="l">
              <a:lnSpc>
                <a:spcPts val="4997"/>
              </a:lnSpc>
              <a:buFont typeface="Arial"/>
              <a:buChar char="•"/>
            </a:pPr>
            <a:r>
              <a:rPr lang="en-US" sz="4164" dirty="0">
                <a:solidFill>
                  <a:srgbClr val="FFFFFF"/>
                </a:solidFill>
                <a:latin typeface="Crimson Roman Bold"/>
              </a:rPr>
              <a:t>Возможность выбора режима работы</a:t>
            </a:r>
          </a:p>
          <a:p>
            <a:pPr marL="899129" lvl="1" indent="-449565" algn="l">
              <a:lnSpc>
                <a:spcPts val="4997"/>
              </a:lnSpc>
              <a:buFont typeface="Arial"/>
              <a:buChar char="•"/>
            </a:pPr>
            <a:r>
              <a:rPr lang="en-US" sz="4164" dirty="0">
                <a:solidFill>
                  <a:srgbClr val="FFFFFF"/>
                </a:solidFill>
                <a:latin typeface="Crimson Roman Bold"/>
              </a:rPr>
              <a:t>Возможность предоставления достаточного количества дней отпуска для планирования реабилитационных мероприятий</a:t>
            </a:r>
          </a:p>
          <a:p>
            <a:pPr marL="899129" lvl="1" indent="-449565" algn="l">
              <a:lnSpc>
                <a:spcPts val="4997"/>
              </a:lnSpc>
              <a:buFont typeface="Arial"/>
              <a:buChar char="•"/>
            </a:pPr>
            <a:r>
              <a:rPr lang="en-US" sz="4164" dirty="0">
                <a:solidFill>
                  <a:srgbClr val="FFFFFF"/>
                </a:solidFill>
                <a:latin typeface="Crimson Roman Bold"/>
              </a:rPr>
              <a:t>Увеличенный оклад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9999">
            <a:off x="-131508" y="-237599"/>
            <a:ext cx="18551015" cy="10762199"/>
          </a:xfrm>
          <a:custGeom>
            <a:avLst/>
            <a:gdLst/>
            <a:ahLst/>
            <a:cxnLst/>
            <a:rect l="l" t="t" r="r" b="b"/>
            <a:pathLst>
              <a:path w="18551015" h="10762199">
                <a:moveTo>
                  <a:pt x="269283" y="0"/>
                </a:moveTo>
                <a:lnTo>
                  <a:pt x="18551016" y="478724"/>
                </a:lnTo>
                <a:lnTo>
                  <a:pt x="18281733" y="10762198"/>
                </a:lnTo>
                <a:lnTo>
                  <a:pt x="0" y="10283474"/>
                </a:lnTo>
                <a:lnTo>
                  <a:pt x="269283" y="0"/>
                </a:lnTo>
                <a:close/>
              </a:path>
            </a:pathLst>
          </a:custGeom>
          <a:blipFill>
            <a:blip r:embed="rId2"/>
            <a:stretch>
              <a:fillRect l="-21189" t="-5349" r="-2632" b="-745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TextBox 3"/>
          <p:cNvSpPr txBox="1"/>
          <p:nvPr/>
        </p:nvSpPr>
        <p:spPr>
          <a:xfrm>
            <a:off x="6873103" y="2105025"/>
            <a:ext cx="10937064" cy="598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7"/>
              </a:lnSpc>
            </a:pPr>
            <a:r>
              <a:rPr lang="en-US" sz="4164" dirty="0">
                <a:solidFill>
                  <a:srgbClr val="263452"/>
                </a:solidFill>
                <a:latin typeface="Crimson Roman Bold"/>
              </a:rPr>
              <a:t>Вклад государства в социализацию родителей особенных детей</a:t>
            </a:r>
          </a:p>
          <a:p>
            <a:pPr algn="l">
              <a:lnSpc>
                <a:spcPts val="4997"/>
              </a:lnSpc>
            </a:pPr>
            <a:endParaRPr lang="en-US" sz="4164" dirty="0">
              <a:solidFill>
                <a:srgbClr val="263452"/>
              </a:solidFill>
              <a:latin typeface="Crimson Roman Bold"/>
            </a:endParaRPr>
          </a:p>
          <a:p>
            <a:pPr marL="899129" lvl="1" indent="-449565" algn="l">
              <a:lnSpc>
                <a:spcPts val="4997"/>
              </a:lnSpc>
              <a:buFont typeface="Arial"/>
              <a:buChar char="•"/>
            </a:pPr>
            <a:r>
              <a:rPr lang="en-US" sz="4164" dirty="0">
                <a:solidFill>
                  <a:srgbClr val="263452"/>
                </a:solidFill>
                <a:latin typeface="Crimson Roman Bold"/>
              </a:rPr>
              <a:t>Создание бесплатных программ обучения/переобучения </a:t>
            </a:r>
          </a:p>
          <a:p>
            <a:pPr marL="899129" lvl="1" indent="-449565" algn="l">
              <a:lnSpc>
                <a:spcPts val="4997"/>
              </a:lnSpc>
              <a:buFont typeface="Arial"/>
              <a:buChar char="•"/>
            </a:pPr>
            <a:r>
              <a:rPr lang="en-US" sz="4164" dirty="0">
                <a:solidFill>
                  <a:srgbClr val="263452"/>
                </a:solidFill>
                <a:latin typeface="Crimson Roman Bold"/>
              </a:rPr>
              <a:t>Создание /адаптация рабочих мест в бюджетной сфере</a:t>
            </a:r>
          </a:p>
          <a:p>
            <a:pPr marL="899129" lvl="1" indent="-449565" algn="l">
              <a:lnSpc>
                <a:spcPts val="4997"/>
              </a:lnSpc>
              <a:buFont typeface="Arial"/>
              <a:buChar char="•"/>
            </a:pPr>
            <a:r>
              <a:rPr lang="en-US" sz="4164" dirty="0">
                <a:solidFill>
                  <a:srgbClr val="263452"/>
                </a:solidFill>
                <a:latin typeface="Crimson Roman Bold"/>
              </a:rPr>
              <a:t>Поддержка работодателей (налоговые льготы на отчисления)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74598">
            <a:off x="-272713" y="-169868"/>
            <a:ext cx="6359007" cy="2935742"/>
          </a:xfrm>
          <a:custGeom>
            <a:avLst/>
            <a:gdLst/>
            <a:ahLst/>
            <a:cxnLst/>
            <a:rect l="l" t="t" r="r" b="b"/>
            <a:pathLst>
              <a:path w="6359007" h="2935742">
                <a:moveTo>
                  <a:pt x="0" y="0"/>
                </a:moveTo>
                <a:lnTo>
                  <a:pt x="6359007" y="0"/>
                </a:lnTo>
                <a:lnTo>
                  <a:pt x="6359007" y="2935742"/>
                </a:lnTo>
                <a:lnTo>
                  <a:pt x="0" y="29357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Freeform 3"/>
          <p:cNvSpPr/>
          <p:nvPr/>
        </p:nvSpPr>
        <p:spPr>
          <a:xfrm>
            <a:off x="0" y="2540064"/>
            <a:ext cx="6151053" cy="2839736"/>
          </a:xfrm>
          <a:custGeom>
            <a:avLst/>
            <a:gdLst/>
            <a:ahLst/>
            <a:cxnLst/>
            <a:rect l="l" t="t" r="r" b="b"/>
            <a:pathLst>
              <a:path w="6151053" h="2839736">
                <a:moveTo>
                  <a:pt x="0" y="0"/>
                </a:moveTo>
                <a:lnTo>
                  <a:pt x="6151053" y="0"/>
                </a:lnTo>
                <a:lnTo>
                  <a:pt x="6151053" y="2839736"/>
                </a:lnTo>
                <a:lnTo>
                  <a:pt x="0" y="28397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Freeform 4"/>
          <p:cNvSpPr/>
          <p:nvPr/>
        </p:nvSpPr>
        <p:spPr>
          <a:xfrm rot="933360">
            <a:off x="103733" y="5011854"/>
            <a:ext cx="6147597" cy="2838141"/>
          </a:xfrm>
          <a:custGeom>
            <a:avLst/>
            <a:gdLst/>
            <a:ahLst/>
            <a:cxnLst/>
            <a:rect l="l" t="t" r="r" b="b"/>
            <a:pathLst>
              <a:path w="6147597" h="2838141">
                <a:moveTo>
                  <a:pt x="0" y="0"/>
                </a:moveTo>
                <a:lnTo>
                  <a:pt x="6147597" y="0"/>
                </a:lnTo>
                <a:lnTo>
                  <a:pt x="6147597" y="2838141"/>
                </a:lnTo>
                <a:lnTo>
                  <a:pt x="0" y="2838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5" name="Freeform 5"/>
          <p:cNvSpPr/>
          <p:nvPr/>
        </p:nvSpPr>
        <p:spPr>
          <a:xfrm>
            <a:off x="0" y="7663994"/>
            <a:ext cx="6355064" cy="2793340"/>
          </a:xfrm>
          <a:custGeom>
            <a:avLst/>
            <a:gdLst/>
            <a:ahLst/>
            <a:cxnLst/>
            <a:rect l="l" t="t" r="r" b="b"/>
            <a:pathLst>
              <a:path w="6355064" h="2793340">
                <a:moveTo>
                  <a:pt x="0" y="0"/>
                </a:moveTo>
                <a:lnTo>
                  <a:pt x="6355064" y="0"/>
                </a:lnTo>
                <a:lnTo>
                  <a:pt x="6355064" y="2793341"/>
                </a:lnTo>
                <a:lnTo>
                  <a:pt x="0" y="2793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16" b="-2516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6" name="Freeform 6"/>
          <p:cNvSpPr/>
          <p:nvPr/>
        </p:nvSpPr>
        <p:spPr>
          <a:xfrm>
            <a:off x="6540073" y="833687"/>
            <a:ext cx="1104867" cy="928631"/>
          </a:xfrm>
          <a:custGeom>
            <a:avLst/>
            <a:gdLst/>
            <a:ahLst/>
            <a:cxnLst/>
            <a:rect l="l" t="t" r="r" b="b"/>
            <a:pathLst>
              <a:path w="1104867" h="928631">
                <a:moveTo>
                  <a:pt x="0" y="0"/>
                </a:moveTo>
                <a:lnTo>
                  <a:pt x="1104867" y="0"/>
                </a:lnTo>
                <a:lnTo>
                  <a:pt x="1104867" y="928631"/>
                </a:lnTo>
                <a:lnTo>
                  <a:pt x="0" y="9286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7" name="TextBox 7"/>
          <p:cNvSpPr txBox="1"/>
          <p:nvPr/>
        </p:nvSpPr>
        <p:spPr>
          <a:xfrm>
            <a:off x="7952977" y="612538"/>
            <a:ext cx="10050022" cy="944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7"/>
              </a:lnSpc>
            </a:pPr>
            <a:r>
              <a:rPr lang="en-US" sz="3764" dirty="0">
                <a:solidFill>
                  <a:srgbClr val="263452"/>
                </a:solidFill>
                <a:latin typeface="Crimson Roman Bold"/>
              </a:rPr>
              <a:t>Проект «Про Неё. Санкт-Петербург» создан мамами особенных детей для мам особых детей </a:t>
            </a:r>
          </a:p>
          <a:p>
            <a:pPr algn="l">
              <a:lnSpc>
                <a:spcPts val="4517"/>
              </a:lnSpc>
            </a:pPr>
            <a:endParaRPr lang="en-US" sz="3764" dirty="0">
              <a:solidFill>
                <a:srgbClr val="263452"/>
              </a:solidFill>
              <a:latin typeface="Crimson Roman Bold"/>
            </a:endParaRPr>
          </a:p>
          <a:p>
            <a:pPr algn="l">
              <a:lnSpc>
                <a:spcPts val="4517"/>
              </a:lnSpc>
            </a:pPr>
            <a:r>
              <a:rPr lang="en-US" sz="3764" dirty="0">
                <a:solidFill>
                  <a:srgbClr val="263452"/>
                </a:solidFill>
                <a:latin typeface="Crimson Roman"/>
              </a:rPr>
              <a:t>Проект дает </a:t>
            </a:r>
            <a:r>
              <a:rPr lang="en-US" sz="3764" dirty="0">
                <a:solidFill>
                  <a:srgbClr val="263452"/>
                </a:solidFill>
                <a:latin typeface="Crimson Roman Bold"/>
              </a:rPr>
              <a:t>мамам возможность перезагрузиться, отвлечься, выдохнуть, снова почувствовать вкус жизни. </a:t>
            </a:r>
          </a:p>
          <a:p>
            <a:pPr algn="l">
              <a:lnSpc>
                <a:spcPts val="4517"/>
              </a:lnSpc>
            </a:pPr>
            <a:endParaRPr lang="en-US" sz="3764" dirty="0">
              <a:solidFill>
                <a:srgbClr val="263452"/>
              </a:solidFill>
              <a:latin typeface="Crimson Roman Bold"/>
            </a:endParaRPr>
          </a:p>
          <a:p>
            <a:pPr algn="l">
              <a:lnSpc>
                <a:spcPts val="4517"/>
              </a:lnSpc>
            </a:pPr>
            <a:r>
              <a:rPr lang="en-US" sz="3764" dirty="0">
                <a:solidFill>
                  <a:srgbClr val="263452"/>
                </a:solidFill>
                <a:latin typeface="Crimson Roman"/>
              </a:rPr>
              <a:t>Организаторы понимают все особенности жизни с особыми детьми и создают </a:t>
            </a:r>
            <a:r>
              <a:rPr lang="en-US" sz="3764" dirty="0">
                <a:solidFill>
                  <a:srgbClr val="263452"/>
                </a:solidFill>
                <a:latin typeface="Crimson Roman Bold"/>
              </a:rPr>
              <a:t> для себя и других мам интересные и полезные мероприятия: фотосессии, мастер-классы, танцы, спорт, бьюти процедуры, спектакли, выступления, квизы, различные виды терапии, обучение новым профессиям, экскурсии и даже путешествия</a:t>
            </a:r>
          </a:p>
          <a:p>
            <a:pPr algn="l">
              <a:lnSpc>
                <a:spcPts val="4997"/>
              </a:lnSpc>
            </a:pPr>
            <a:endParaRPr lang="en-US" sz="3764" dirty="0">
              <a:solidFill>
                <a:srgbClr val="263452"/>
              </a:solidFill>
              <a:latin typeface="Crimson Roman Bold"/>
            </a:endParaRPr>
          </a:p>
          <a:p>
            <a:pPr algn="l">
              <a:lnSpc>
                <a:spcPts val="4997"/>
              </a:lnSpc>
            </a:pPr>
            <a:endParaRPr lang="en-US" sz="3764" dirty="0">
              <a:solidFill>
                <a:srgbClr val="263452"/>
              </a:solidFill>
              <a:latin typeface="Crimson Roman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153416" y="2540064"/>
            <a:ext cx="491524" cy="437457"/>
          </a:xfrm>
          <a:custGeom>
            <a:avLst/>
            <a:gdLst/>
            <a:ahLst/>
            <a:cxnLst/>
            <a:rect l="l" t="t" r="r" b="b"/>
            <a:pathLst>
              <a:path w="491524" h="437457">
                <a:moveTo>
                  <a:pt x="0" y="0"/>
                </a:moveTo>
                <a:lnTo>
                  <a:pt x="491524" y="0"/>
                </a:lnTo>
                <a:lnTo>
                  <a:pt x="491524" y="437457"/>
                </a:lnTo>
                <a:lnTo>
                  <a:pt x="0" y="437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9" name="Freeform 9"/>
          <p:cNvSpPr/>
          <p:nvPr/>
        </p:nvSpPr>
        <p:spPr>
          <a:xfrm>
            <a:off x="7153416" y="4706043"/>
            <a:ext cx="491524" cy="437457"/>
          </a:xfrm>
          <a:custGeom>
            <a:avLst/>
            <a:gdLst/>
            <a:ahLst/>
            <a:cxnLst/>
            <a:rect l="l" t="t" r="r" b="b"/>
            <a:pathLst>
              <a:path w="491524" h="437457">
                <a:moveTo>
                  <a:pt x="0" y="0"/>
                </a:moveTo>
                <a:lnTo>
                  <a:pt x="491524" y="0"/>
                </a:lnTo>
                <a:lnTo>
                  <a:pt x="491524" y="437457"/>
                </a:lnTo>
                <a:lnTo>
                  <a:pt x="0" y="437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6551" y="598425"/>
            <a:ext cx="1104867" cy="928631"/>
          </a:xfrm>
          <a:custGeom>
            <a:avLst/>
            <a:gdLst/>
            <a:ahLst/>
            <a:cxnLst/>
            <a:rect l="l" t="t" r="r" b="b"/>
            <a:pathLst>
              <a:path w="1104867" h="928631">
                <a:moveTo>
                  <a:pt x="0" y="0"/>
                </a:moveTo>
                <a:lnTo>
                  <a:pt x="1104868" y="0"/>
                </a:lnTo>
                <a:lnTo>
                  <a:pt x="1104868" y="928631"/>
                </a:lnTo>
                <a:lnTo>
                  <a:pt x="0" y="928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Freeform 3"/>
          <p:cNvSpPr/>
          <p:nvPr/>
        </p:nvSpPr>
        <p:spPr>
          <a:xfrm>
            <a:off x="7285810" y="4226861"/>
            <a:ext cx="491524" cy="437457"/>
          </a:xfrm>
          <a:custGeom>
            <a:avLst/>
            <a:gdLst/>
            <a:ahLst/>
            <a:cxnLst/>
            <a:rect l="l" t="t" r="r" b="b"/>
            <a:pathLst>
              <a:path w="491524" h="437457">
                <a:moveTo>
                  <a:pt x="0" y="0"/>
                </a:moveTo>
                <a:lnTo>
                  <a:pt x="491524" y="0"/>
                </a:lnTo>
                <a:lnTo>
                  <a:pt x="491524" y="437456"/>
                </a:lnTo>
                <a:lnTo>
                  <a:pt x="0" y="437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Freeform 4"/>
          <p:cNvSpPr/>
          <p:nvPr/>
        </p:nvSpPr>
        <p:spPr>
          <a:xfrm>
            <a:off x="7285810" y="7128859"/>
            <a:ext cx="491524" cy="437457"/>
          </a:xfrm>
          <a:custGeom>
            <a:avLst/>
            <a:gdLst/>
            <a:ahLst/>
            <a:cxnLst/>
            <a:rect l="l" t="t" r="r" b="b"/>
            <a:pathLst>
              <a:path w="491524" h="437457">
                <a:moveTo>
                  <a:pt x="0" y="0"/>
                </a:moveTo>
                <a:lnTo>
                  <a:pt x="491524" y="0"/>
                </a:lnTo>
                <a:lnTo>
                  <a:pt x="491524" y="437457"/>
                </a:lnTo>
                <a:lnTo>
                  <a:pt x="0" y="4374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5" name="Freeform 5"/>
          <p:cNvSpPr/>
          <p:nvPr/>
        </p:nvSpPr>
        <p:spPr>
          <a:xfrm rot="580003">
            <a:off x="340830" y="6526105"/>
            <a:ext cx="4943943" cy="3475175"/>
          </a:xfrm>
          <a:custGeom>
            <a:avLst/>
            <a:gdLst/>
            <a:ahLst/>
            <a:cxnLst/>
            <a:rect l="l" t="t" r="r" b="b"/>
            <a:pathLst>
              <a:path w="5564996" h="4173747">
                <a:moveTo>
                  <a:pt x="0" y="0"/>
                </a:moveTo>
                <a:lnTo>
                  <a:pt x="5564995" y="0"/>
                </a:lnTo>
                <a:lnTo>
                  <a:pt x="5564995" y="4173747"/>
                </a:lnTo>
                <a:lnTo>
                  <a:pt x="0" y="41737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6" name="Freeform 6"/>
          <p:cNvSpPr/>
          <p:nvPr/>
        </p:nvSpPr>
        <p:spPr>
          <a:xfrm>
            <a:off x="530855" y="3085270"/>
            <a:ext cx="5183577" cy="3887682"/>
          </a:xfrm>
          <a:custGeom>
            <a:avLst/>
            <a:gdLst/>
            <a:ahLst/>
            <a:cxnLst/>
            <a:rect l="l" t="t" r="r" b="b"/>
            <a:pathLst>
              <a:path w="5183577" h="3887682">
                <a:moveTo>
                  <a:pt x="0" y="0"/>
                </a:moveTo>
                <a:lnTo>
                  <a:pt x="5183577" y="0"/>
                </a:lnTo>
                <a:lnTo>
                  <a:pt x="5183577" y="3887683"/>
                </a:lnTo>
                <a:lnTo>
                  <a:pt x="0" y="38876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7" name="Freeform 7"/>
          <p:cNvSpPr/>
          <p:nvPr/>
        </p:nvSpPr>
        <p:spPr>
          <a:xfrm rot="-841514">
            <a:off x="365326" y="470588"/>
            <a:ext cx="4278433" cy="3210133"/>
          </a:xfrm>
          <a:custGeom>
            <a:avLst/>
            <a:gdLst/>
            <a:ahLst/>
            <a:cxnLst/>
            <a:rect l="l" t="t" r="r" b="b"/>
            <a:pathLst>
              <a:path w="4879665" h="3659749">
                <a:moveTo>
                  <a:pt x="0" y="0"/>
                </a:moveTo>
                <a:lnTo>
                  <a:pt x="4879666" y="0"/>
                </a:lnTo>
                <a:lnTo>
                  <a:pt x="4879666" y="3659749"/>
                </a:lnTo>
                <a:lnTo>
                  <a:pt x="0" y="36597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8" name="TextBox 8"/>
          <p:cNvSpPr txBox="1"/>
          <p:nvPr/>
        </p:nvSpPr>
        <p:spPr>
          <a:xfrm>
            <a:off x="7952977" y="512700"/>
            <a:ext cx="10050022" cy="1174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7"/>
              </a:lnSpc>
            </a:pPr>
            <a:r>
              <a:rPr lang="en-US" sz="3764" dirty="0">
                <a:solidFill>
                  <a:srgbClr val="263452"/>
                </a:solidFill>
                <a:latin typeface="Crimson Roman Bold"/>
              </a:rPr>
              <a:t>АНО “Мы верим в тебя” (Москва)</a:t>
            </a:r>
          </a:p>
          <a:p>
            <a:pPr algn="l">
              <a:lnSpc>
                <a:spcPts val="4517"/>
              </a:lnSpc>
            </a:pPr>
            <a:endParaRPr lang="en-US" sz="3764" dirty="0">
              <a:solidFill>
                <a:srgbClr val="263452"/>
              </a:solidFill>
              <a:latin typeface="Crimson Roman Bold"/>
            </a:endParaRPr>
          </a:p>
          <a:p>
            <a:pPr algn="l">
              <a:lnSpc>
                <a:spcPts val="4517"/>
              </a:lnSpc>
            </a:pPr>
            <a:r>
              <a:rPr lang="en-US" sz="3764" dirty="0">
                <a:solidFill>
                  <a:srgbClr val="263452"/>
                </a:solidFill>
                <a:latin typeface="Crimson Roman Bold"/>
              </a:rPr>
              <a:t>Миссия - социальная адаптация семей, в которых появились дети с ограниченными возможностями здоровья</a:t>
            </a:r>
          </a:p>
          <a:p>
            <a:pPr algn="l">
              <a:lnSpc>
                <a:spcPts val="4517"/>
              </a:lnSpc>
            </a:pPr>
            <a:endParaRPr lang="en-US" sz="3764" dirty="0">
              <a:solidFill>
                <a:srgbClr val="263452"/>
              </a:solidFill>
              <a:latin typeface="Crimson Roman Bold"/>
            </a:endParaRPr>
          </a:p>
          <a:p>
            <a:pPr algn="l">
              <a:lnSpc>
                <a:spcPts val="4517"/>
              </a:lnSpc>
            </a:pPr>
            <a:r>
              <a:rPr lang="en-US" sz="3764" u="sng" dirty="0">
                <a:solidFill>
                  <a:srgbClr val="263452"/>
                </a:solidFill>
                <a:latin typeface="Crimson Roman Bold"/>
                <a:hlinkClick r:id="rId9" tooltip="https://www.verimvtebya.ru/osobennaya-mom"/>
              </a:rPr>
              <a:t>Сообщество особенных мам "Osobennaya"</a:t>
            </a:r>
          </a:p>
          <a:p>
            <a:pPr algn="l">
              <a:lnSpc>
                <a:spcPts val="4517"/>
              </a:lnSpc>
            </a:pPr>
            <a:r>
              <a:rPr lang="en-US" sz="3764" dirty="0">
                <a:solidFill>
                  <a:srgbClr val="263452"/>
                </a:solidFill>
                <a:latin typeface="Crimson Roman Bold"/>
              </a:rPr>
              <a:t>Проведение онлайн и оффлайн мероприятий (мастер-классов, творческих вечеров, спортивных мероприятий) для семей с детьми с ОВЗ.</a:t>
            </a:r>
          </a:p>
          <a:p>
            <a:pPr algn="l">
              <a:lnSpc>
                <a:spcPts val="4517"/>
              </a:lnSpc>
            </a:pPr>
            <a:endParaRPr lang="en-US" sz="3764" dirty="0">
              <a:solidFill>
                <a:srgbClr val="263452"/>
              </a:solidFill>
              <a:latin typeface="Crimson Roman Bold"/>
            </a:endParaRPr>
          </a:p>
          <a:p>
            <a:pPr algn="l">
              <a:lnSpc>
                <a:spcPts val="4517"/>
              </a:lnSpc>
            </a:pPr>
            <a:r>
              <a:rPr lang="en-US" sz="3764" u="sng" dirty="0">
                <a:solidFill>
                  <a:srgbClr val="263452"/>
                </a:solidFill>
                <a:latin typeface="Crimson Roman Bold"/>
                <a:hlinkClick r:id="rId10" tooltip="https://www.verimvtebya.ru/comminity-center"/>
              </a:rPr>
              <a:t>Особенный Дом</a:t>
            </a:r>
          </a:p>
          <a:p>
            <a:pPr algn="l">
              <a:lnSpc>
                <a:spcPts val="4517"/>
              </a:lnSpc>
            </a:pPr>
            <a:r>
              <a:rPr lang="en-US" sz="3764" dirty="0">
                <a:solidFill>
                  <a:srgbClr val="263452"/>
                </a:solidFill>
                <a:latin typeface="Crimson Roman Bold"/>
              </a:rPr>
              <a:t>Единое пространство для социальной адаптации ребенка с ОВЗ при помощи метода кондуктивной педагогики</a:t>
            </a:r>
          </a:p>
          <a:p>
            <a:pPr algn="l">
              <a:lnSpc>
                <a:spcPts val="4517"/>
              </a:lnSpc>
            </a:pPr>
            <a:endParaRPr lang="en-US" sz="3764" dirty="0">
              <a:solidFill>
                <a:srgbClr val="263452"/>
              </a:solidFill>
              <a:latin typeface="Crimson Roman Bold"/>
            </a:endParaRPr>
          </a:p>
          <a:p>
            <a:pPr algn="l">
              <a:lnSpc>
                <a:spcPts val="4517"/>
              </a:lnSpc>
            </a:pPr>
            <a:endParaRPr lang="en-US" sz="3764" dirty="0">
              <a:solidFill>
                <a:srgbClr val="263452"/>
              </a:solidFill>
              <a:latin typeface="Crimson Roman Bold"/>
            </a:endParaRPr>
          </a:p>
          <a:p>
            <a:pPr algn="l">
              <a:lnSpc>
                <a:spcPts val="4517"/>
              </a:lnSpc>
            </a:pPr>
            <a:endParaRPr lang="en-US" sz="3764" dirty="0">
              <a:solidFill>
                <a:srgbClr val="263452"/>
              </a:solidFill>
              <a:latin typeface="Crimson Roman Bold"/>
            </a:endParaRPr>
          </a:p>
          <a:p>
            <a:pPr algn="l">
              <a:lnSpc>
                <a:spcPts val="4997"/>
              </a:lnSpc>
            </a:pPr>
            <a:endParaRPr lang="en-US" sz="3764" dirty="0">
              <a:solidFill>
                <a:srgbClr val="263452"/>
              </a:solidFill>
              <a:latin typeface="Crimson Roman Bold"/>
            </a:endParaRPr>
          </a:p>
          <a:p>
            <a:pPr algn="l">
              <a:lnSpc>
                <a:spcPts val="4997"/>
              </a:lnSpc>
            </a:pPr>
            <a:endParaRPr lang="en-US" sz="3764" dirty="0">
              <a:solidFill>
                <a:srgbClr val="263452"/>
              </a:solidFill>
              <a:latin typeface="Crimson Roman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36" b="-107900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Freeform 3"/>
          <p:cNvSpPr/>
          <p:nvPr/>
        </p:nvSpPr>
        <p:spPr>
          <a:xfrm>
            <a:off x="1028700" y="5211451"/>
            <a:ext cx="654999" cy="568063"/>
          </a:xfrm>
          <a:custGeom>
            <a:avLst/>
            <a:gdLst/>
            <a:ahLst/>
            <a:cxnLst/>
            <a:rect l="l" t="t" r="r" b="b"/>
            <a:pathLst>
              <a:path w="654999" h="568063">
                <a:moveTo>
                  <a:pt x="0" y="0"/>
                </a:moveTo>
                <a:lnTo>
                  <a:pt x="654999" y="0"/>
                </a:lnTo>
                <a:lnTo>
                  <a:pt x="654999" y="568063"/>
                </a:lnTo>
                <a:lnTo>
                  <a:pt x="0" y="5680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Freeform 4"/>
          <p:cNvSpPr/>
          <p:nvPr/>
        </p:nvSpPr>
        <p:spPr>
          <a:xfrm>
            <a:off x="1028700" y="6055739"/>
            <a:ext cx="654999" cy="654999"/>
          </a:xfrm>
          <a:custGeom>
            <a:avLst/>
            <a:gdLst/>
            <a:ahLst/>
            <a:cxnLst/>
            <a:rect l="l" t="t" r="r" b="b"/>
            <a:pathLst>
              <a:path w="654999" h="654999">
                <a:moveTo>
                  <a:pt x="0" y="0"/>
                </a:moveTo>
                <a:lnTo>
                  <a:pt x="654999" y="0"/>
                </a:lnTo>
                <a:lnTo>
                  <a:pt x="654999" y="654999"/>
                </a:lnTo>
                <a:lnTo>
                  <a:pt x="0" y="6549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5" name="TextBox 5"/>
          <p:cNvSpPr txBox="1"/>
          <p:nvPr/>
        </p:nvSpPr>
        <p:spPr>
          <a:xfrm>
            <a:off x="1028700" y="3461585"/>
            <a:ext cx="6842889" cy="1473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74"/>
              </a:lnSpc>
            </a:pPr>
            <a:r>
              <a:rPr lang="en-US" sz="3981" spc="79" dirty="0">
                <a:solidFill>
                  <a:srgbClr val="393939"/>
                </a:solidFill>
                <a:latin typeface="Crimson Roman"/>
              </a:rPr>
              <a:t>Елена Петрова </a:t>
            </a:r>
          </a:p>
          <a:p>
            <a:pPr marL="0" lvl="0" indent="0" algn="l">
              <a:lnSpc>
                <a:spcPts val="5574"/>
              </a:lnSpc>
            </a:pPr>
            <a:r>
              <a:rPr lang="en-US" sz="3981" spc="79" dirty="0">
                <a:solidFill>
                  <a:srgbClr val="393939"/>
                </a:solidFill>
                <a:latin typeface="Crimson Roman"/>
              </a:rPr>
              <a:t>Тифлопедагог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933450"/>
            <a:ext cx="9390930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0"/>
              </a:lnSpc>
            </a:pPr>
            <a:r>
              <a:rPr lang="en-US" sz="6000" dirty="0">
                <a:solidFill>
                  <a:srgbClr val="393939"/>
                </a:solidFill>
                <a:latin typeface="Crimson Roman"/>
              </a:rPr>
              <a:t>Сотрудничество и совместные проекты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40918" y="5122924"/>
            <a:ext cx="4226449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393939"/>
                </a:solidFill>
                <a:latin typeface="Crimson Roman"/>
              </a:rPr>
              <a:t>Instagram @tiflomama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40918" y="5983506"/>
            <a:ext cx="5166449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393939"/>
                </a:solidFill>
                <a:latin typeface="Crimson Roman"/>
              </a:rPr>
              <a:t>WhatsApp +7(921)953-42-40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8800" y="0"/>
            <a:ext cx="5029200" cy="10287000"/>
          </a:xfrm>
          <a:custGeom>
            <a:avLst/>
            <a:gdLst/>
            <a:ahLst/>
            <a:cxnLst/>
            <a:rect l="l" t="t" r="r" b="b"/>
            <a:pathLst>
              <a:path w="5029200" h="10287000">
                <a:moveTo>
                  <a:pt x="0" y="0"/>
                </a:moveTo>
                <a:lnTo>
                  <a:pt x="5029200" y="0"/>
                </a:lnTo>
                <a:lnTo>
                  <a:pt x="50292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704" r="-26704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TextBox 3"/>
          <p:cNvSpPr txBox="1"/>
          <p:nvPr/>
        </p:nvSpPr>
        <p:spPr>
          <a:xfrm>
            <a:off x="909545" y="-19757"/>
            <a:ext cx="11940733" cy="42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4"/>
              </a:lnSpc>
            </a:pPr>
            <a:endParaRPr dirty="0"/>
          </a:p>
          <a:p>
            <a:pPr algn="l">
              <a:lnSpc>
                <a:spcPts val="6444"/>
              </a:lnSpc>
            </a:pPr>
            <a:r>
              <a:rPr lang="en-US" sz="5370" dirty="0">
                <a:solidFill>
                  <a:srgbClr val="263452"/>
                </a:solidFill>
                <a:latin typeface="Crimson Roman Bold"/>
              </a:rPr>
              <a:t>Елена Петрова, тифлопедагог</a:t>
            </a:r>
          </a:p>
          <a:p>
            <a:pPr algn="l">
              <a:lnSpc>
                <a:spcPts val="6444"/>
              </a:lnSpc>
            </a:pPr>
            <a:r>
              <a:rPr lang="en-US" sz="5370" dirty="0">
                <a:solidFill>
                  <a:srgbClr val="263452"/>
                </a:solidFill>
                <a:latin typeface="Crimson Roman Bold"/>
              </a:rPr>
              <a:t>Санкт-Петербург</a:t>
            </a:r>
          </a:p>
          <a:p>
            <a:pPr algn="l">
              <a:lnSpc>
                <a:spcPts val="6444"/>
              </a:lnSpc>
            </a:pPr>
            <a:endParaRPr lang="en-US" sz="5370" dirty="0">
              <a:solidFill>
                <a:srgbClr val="263452"/>
              </a:solidFill>
              <a:latin typeface="Crimson Roman Bold"/>
            </a:endParaRPr>
          </a:p>
          <a:p>
            <a:pPr algn="l">
              <a:lnSpc>
                <a:spcPts val="6444"/>
              </a:lnSpc>
            </a:pPr>
            <a:endParaRPr lang="en-US" sz="5370" dirty="0">
              <a:solidFill>
                <a:srgbClr val="263452"/>
              </a:solidFill>
              <a:latin typeface="Crimson Roman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60515" y="3209673"/>
            <a:ext cx="11557080" cy="5439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5834" lvl="1" indent="-412917" algn="l">
              <a:lnSpc>
                <a:spcPts val="4207"/>
              </a:lnSpc>
              <a:buFont typeface="Arial"/>
              <a:buChar char="•"/>
            </a:pPr>
            <a:r>
              <a:rPr lang="en-US" sz="3825" dirty="0">
                <a:solidFill>
                  <a:srgbClr val="263452"/>
                </a:solidFill>
                <a:latin typeface="Crimson Roman"/>
              </a:rPr>
              <a:t>Тифлопедагог: специалист по воспитанию, развитию и обучению детей с нарушением зрения</a:t>
            </a:r>
          </a:p>
          <a:p>
            <a:pPr marL="825834" lvl="1" indent="-412917" algn="l">
              <a:lnSpc>
                <a:spcPts val="4207"/>
              </a:lnSpc>
              <a:buFont typeface="Arial"/>
              <a:buChar char="•"/>
            </a:pPr>
            <a:r>
              <a:rPr lang="en-US" sz="3825" dirty="0">
                <a:solidFill>
                  <a:srgbClr val="263452"/>
                </a:solidFill>
                <a:latin typeface="Crimson Roman"/>
              </a:rPr>
              <a:t>Образование: кафедра тифлопедагогики РГПУ им. Герцена, частное обучение в центре слепых и слабовидящих в Финляндии</a:t>
            </a:r>
          </a:p>
          <a:p>
            <a:pPr marL="825834" lvl="1" indent="-412917" algn="l">
              <a:lnSpc>
                <a:spcPts val="4207"/>
              </a:lnSpc>
              <a:buFont typeface="Arial"/>
              <a:buChar char="•"/>
            </a:pPr>
            <a:r>
              <a:rPr lang="en-US" sz="3825" dirty="0">
                <a:solidFill>
                  <a:srgbClr val="263452"/>
                </a:solidFill>
                <a:latin typeface="Crimson Roman"/>
              </a:rPr>
              <a:t>Единственный специалист в России по дистанционному сопровождению незрячих детей с 0+</a:t>
            </a:r>
          </a:p>
          <a:p>
            <a:pPr marL="825834" lvl="1" indent="-412917" algn="l">
              <a:lnSpc>
                <a:spcPts val="4207"/>
              </a:lnSpc>
              <a:buFont typeface="Arial"/>
              <a:buChar char="•"/>
            </a:pPr>
            <a:r>
              <a:rPr lang="en-US" sz="3825" dirty="0">
                <a:solidFill>
                  <a:srgbClr val="263452"/>
                </a:solidFill>
                <a:latin typeface="Crimson Roman"/>
              </a:rPr>
              <a:t>Предприниматель с 2003 года</a:t>
            </a:r>
          </a:p>
          <a:p>
            <a:pPr marL="825834" lvl="1" indent="-412917" algn="l">
              <a:lnSpc>
                <a:spcPts val="4207"/>
              </a:lnSpc>
              <a:buFont typeface="Arial"/>
              <a:buChar char="•"/>
            </a:pPr>
            <a:r>
              <a:rPr lang="en-US" sz="3825" dirty="0">
                <a:solidFill>
                  <a:srgbClr val="263452"/>
                </a:solidFill>
                <a:latin typeface="Crimson Roman"/>
              </a:rPr>
              <a:t>Мама незрячего ребенка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E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729006"/>
            <a:ext cx="13699811" cy="862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4"/>
              </a:lnSpc>
            </a:pPr>
            <a:r>
              <a:rPr lang="en-US" sz="3524" spc="70" dirty="0">
                <a:solidFill>
                  <a:srgbClr val="FFFFFF"/>
                </a:solidFill>
                <a:latin typeface="Crimson Roman"/>
              </a:rPr>
              <a:t>                       Особые и незрячие дети в РФ</a:t>
            </a:r>
          </a:p>
          <a:p>
            <a:pPr algn="ctr">
              <a:lnSpc>
                <a:spcPts val="4934"/>
              </a:lnSpc>
            </a:pPr>
            <a:r>
              <a:rPr lang="en-US" sz="3524" spc="70" dirty="0">
                <a:solidFill>
                  <a:srgbClr val="FFFFFF"/>
                </a:solidFill>
                <a:latin typeface="Crimson Roman"/>
              </a:rPr>
              <a:t> </a:t>
            </a:r>
          </a:p>
          <a:p>
            <a:pPr algn="l">
              <a:lnSpc>
                <a:spcPts val="5879"/>
              </a:lnSpc>
            </a:pPr>
            <a:r>
              <a:rPr lang="en-US" sz="4199" spc="83" dirty="0">
                <a:solidFill>
                  <a:srgbClr val="FFFFFF"/>
                </a:solidFill>
                <a:latin typeface="Crimson Roman Bold"/>
              </a:rPr>
              <a:t>Общее количество детей-инвалидов в России </a:t>
            </a:r>
          </a:p>
          <a:p>
            <a:pPr algn="l">
              <a:lnSpc>
                <a:spcPts val="5879"/>
              </a:lnSpc>
            </a:pPr>
            <a:endParaRPr lang="en-US" sz="4199" spc="83" dirty="0">
              <a:solidFill>
                <a:srgbClr val="FFFFFF"/>
              </a:solidFill>
              <a:latin typeface="Crimson Roman Bold"/>
            </a:endParaRPr>
          </a:p>
          <a:p>
            <a:pPr algn="l">
              <a:lnSpc>
                <a:spcPts val="5879"/>
              </a:lnSpc>
            </a:pPr>
            <a:r>
              <a:rPr lang="en-US" sz="4199" spc="83" dirty="0">
                <a:solidFill>
                  <a:srgbClr val="FFFFFF"/>
                </a:solidFill>
                <a:latin typeface="Crimson Roman Bold"/>
              </a:rPr>
              <a:t>Количество детей с аутизмом</a:t>
            </a:r>
          </a:p>
          <a:p>
            <a:pPr algn="l">
              <a:lnSpc>
                <a:spcPts val="5879"/>
              </a:lnSpc>
            </a:pPr>
            <a:endParaRPr lang="en-US" sz="4199" spc="83" dirty="0">
              <a:solidFill>
                <a:srgbClr val="FFFFFF"/>
              </a:solidFill>
              <a:latin typeface="Crimson Roman Bold"/>
            </a:endParaRPr>
          </a:p>
          <a:p>
            <a:pPr algn="l">
              <a:lnSpc>
                <a:spcPts val="5879"/>
              </a:lnSpc>
            </a:pPr>
            <a:endParaRPr lang="en-US" sz="4199" spc="83" dirty="0">
              <a:solidFill>
                <a:srgbClr val="FFFFFF"/>
              </a:solidFill>
              <a:latin typeface="Crimson Roman Bold"/>
            </a:endParaRPr>
          </a:p>
          <a:p>
            <a:pPr algn="l">
              <a:lnSpc>
                <a:spcPts val="5879"/>
              </a:lnSpc>
            </a:pPr>
            <a:r>
              <a:rPr lang="en-US" sz="4199" spc="83" dirty="0">
                <a:solidFill>
                  <a:srgbClr val="FFFFFF"/>
                </a:solidFill>
                <a:latin typeface="Crimson Roman Bold"/>
              </a:rPr>
              <a:t>Ежегодно рождается детей с синдромом Дауна</a:t>
            </a:r>
          </a:p>
          <a:p>
            <a:pPr algn="l">
              <a:lnSpc>
                <a:spcPts val="5879"/>
              </a:lnSpc>
            </a:pPr>
            <a:r>
              <a:rPr lang="en-US" sz="4199" spc="83" dirty="0">
                <a:solidFill>
                  <a:srgbClr val="FFFFFF"/>
                </a:solidFill>
                <a:latin typeface="Crimson Roman Bold"/>
              </a:rPr>
              <a:t> </a:t>
            </a:r>
          </a:p>
          <a:p>
            <a:pPr algn="l">
              <a:lnSpc>
                <a:spcPts val="5879"/>
              </a:lnSpc>
            </a:pPr>
            <a:r>
              <a:rPr lang="en-US" sz="4199" spc="83" dirty="0">
                <a:solidFill>
                  <a:srgbClr val="FFFFFF"/>
                </a:solidFill>
                <a:latin typeface="Crimson Roman Bold"/>
              </a:rPr>
              <a:t>Детей с инвалидностью по зрению </a:t>
            </a:r>
          </a:p>
          <a:p>
            <a:pPr algn="ctr">
              <a:lnSpc>
                <a:spcPts val="4934"/>
              </a:lnSpc>
            </a:pPr>
            <a:endParaRPr lang="en-US" sz="4199" spc="83" dirty="0">
              <a:solidFill>
                <a:srgbClr val="FFFFFF"/>
              </a:solidFill>
              <a:latin typeface="Crimson Roman Bold"/>
            </a:endParaRPr>
          </a:p>
          <a:p>
            <a:pPr marL="0" lvl="0" indent="0" algn="ctr">
              <a:lnSpc>
                <a:spcPts val="4934"/>
              </a:lnSpc>
            </a:pPr>
            <a:endParaRPr lang="en-US" sz="4199" spc="83" dirty="0">
              <a:solidFill>
                <a:srgbClr val="FFFFFF"/>
              </a:solidFill>
              <a:latin typeface="Crimson Roman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3728" y="7945470"/>
            <a:ext cx="4755052" cy="277378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694450" y="1739152"/>
            <a:ext cx="3456804" cy="3456804"/>
            <a:chOff x="76200" y="34341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76200" y="34341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1B8D5"/>
            </a:solidFill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46868" y="59828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 dirty="0">
                  <a:solidFill>
                    <a:srgbClr val="263452"/>
                  </a:solidFill>
                  <a:latin typeface="Open Sans Bold"/>
                </a:rPr>
                <a:t>680 000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43455" y="741005"/>
            <a:ext cx="15001089" cy="1185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10"/>
              </a:lnSpc>
            </a:pPr>
            <a:r>
              <a:rPr lang="en-US" sz="7100" dirty="0">
                <a:solidFill>
                  <a:srgbClr val="FFFFFF"/>
                </a:solidFill>
                <a:latin typeface="Crimson Roman"/>
              </a:rPr>
              <a:t>Статистика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3099330" y="5812923"/>
            <a:ext cx="2496945" cy="249694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1B8D5"/>
            </a:solidFill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999" dirty="0">
                  <a:solidFill>
                    <a:srgbClr val="263452"/>
                  </a:solidFill>
                  <a:latin typeface="Open Sans Bold"/>
                </a:rPr>
                <a:t>2500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078165" y="7630886"/>
            <a:ext cx="2886935" cy="272396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1B8D5"/>
            </a:solidFill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dirty="0">
                  <a:solidFill>
                    <a:srgbClr val="263452"/>
                  </a:solidFill>
                  <a:latin typeface="Open Sans Bold"/>
                </a:rPr>
                <a:t>до 100 000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608346" y="3833255"/>
            <a:ext cx="2819105" cy="281910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1B8D5"/>
            </a:solidFill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39"/>
                </a:lnSpc>
                <a:spcBef>
                  <a:spcPct val="0"/>
                </a:spcBef>
              </a:pPr>
              <a:r>
                <a:rPr lang="en-US" sz="4599" dirty="0">
                  <a:solidFill>
                    <a:srgbClr val="263452"/>
                  </a:solidFill>
                  <a:latin typeface="Open Sans Bold"/>
                </a:rPr>
                <a:t>200 000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30100" y="0"/>
            <a:ext cx="6057900" cy="10287000"/>
          </a:xfrm>
          <a:custGeom>
            <a:avLst/>
            <a:gdLst/>
            <a:ahLst/>
            <a:cxnLst/>
            <a:rect l="l" t="t" r="r" b="b"/>
            <a:pathLst>
              <a:path w="6057900" h="10287000">
                <a:moveTo>
                  <a:pt x="0" y="0"/>
                </a:moveTo>
                <a:lnTo>
                  <a:pt x="6057900" y="0"/>
                </a:lnTo>
                <a:lnTo>
                  <a:pt x="60579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564" r="-67834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TextBox 3"/>
          <p:cNvSpPr txBox="1"/>
          <p:nvPr/>
        </p:nvSpPr>
        <p:spPr>
          <a:xfrm>
            <a:off x="812978" y="738615"/>
            <a:ext cx="10372958" cy="183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6"/>
              </a:lnSpc>
            </a:pPr>
            <a:r>
              <a:rPr lang="en-US" sz="5414" dirty="0">
                <a:solidFill>
                  <a:srgbClr val="393939"/>
                </a:solidFill>
                <a:latin typeface="Crimson Roman Bold"/>
              </a:rPr>
              <a:t>Важность проблемы социализации родителей с особыми детьми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8829" y="3162300"/>
            <a:ext cx="10278144" cy="599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0"/>
              </a:lnSpc>
            </a:pPr>
            <a:r>
              <a:rPr lang="en-US" sz="3200" dirty="0">
                <a:solidFill>
                  <a:srgbClr val="393939"/>
                </a:solidFill>
                <a:latin typeface="Crimson Roman Bold"/>
              </a:rPr>
              <a:t>Появление в семье ребенка с особенностями развития – это всегда шок для любой семьи. </a:t>
            </a:r>
          </a:p>
          <a:p>
            <a:pPr algn="l">
              <a:lnSpc>
                <a:spcPts val="3520"/>
              </a:lnSpc>
            </a:pPr>
            <a:r>
              <a:rPr lang="en-US" sz="3200" dirty="0">
                <a:solidFill>
                  <a:srgbClr val="393939"/>
                </a:solidFill>
                <a:latin typeface="Crimson Roman Bold"/>
              </a:rPr>
              <a:t>Основная масса семей «выпадает»  из привычной жизни на месяцы и годы.</a:t>
            </a:r>
          </a:p>
          <a:p>
            <a:pPr algn="l">
              <a:lnSpc>
                <a:spcPts val="3520"/>
              </a:lnSpc>
            </a:pPr>
            <a:endParaRPr lang="en-US" sz="3200" dirty="0">
              <a:solidFill>
                <a:srgbClr val="393939"/>
              </a:solidFill>
              <a:latin typeface="Crimson Roman Bold"/>
            </a:endParaRPr>
          </a:p>
          <a:p>
            <a:pPr marL="690936" lvl="1" indent="-345468" algn="l">
              <a:lnSpc>
                <a:spcPts val="3520"/>
              </a:lnSpc>
              <a:buFont typeface="Arial"/>
              <a:buChar char="•"/>
            </a:pPr>
            <a:r>
              <a:rPr lang="en-US" sz="3200" dirty="0">
                <a:solidFill>
                  <a:srgbClr val="393939"/>
                </a:solidFill>
                <a:latin typeface="Crimson Roman Bold"/>
              </a:rPr>
              <a:t>Потеря привычного окружения</a:t>
            </a:r>
          </a:p>
          <a:p>
            <a:pPr marL="690936" lvl="1" indent="-345468" algn="l">
              <a:lnSpc>
                <a:spcPts val="3520"/>
              </a:lnSpc>
              <a:buFont typeface="Arial"/>
              <a:buChar char="•"/>
            </a:pPr>
            <a:r>
              <a:rPr lang="en-US" sz="3200" dirty="0">
                <a:solidFill>
                  <a:srgbClr val="393939"/>
                </a:solidFill>
                <a:latin typeface="Crimson Roman Bold"/>
              </a:rPr>
              <a:t>Потеря привычного образа жизни</a:t>
            </a:r>
          </a:p>
          <a:p>
            <a:pPr marL="690936" lvl="1" indent="-345468" algn="l">
              <a:lnSpc>
                <a:spcPts val="3520"/>
              </a:lnSpc>
              <a:buFont typeface="Arial"/>
              <a:buChar char="•"/>
            </a:pPr>
            <a:r>
              <a:rPr lang="en-US" sz="3200" dirty="0">
                <a:solidFill>
                  <a:srgbClr val="393939"/>
                </a:solidFill>
                <a:latin typeface="Crimson Roman Bold"/>
              </a:rPr>
              <a:t>Потеря источников дохода</a:t>
            </a:r>
          </a:p>
          <a:p>
            <a:pPr marL="690936" lvl="1" indent="-345468" algn="l">
              <a:lnSpc>
                <a:spcPts val="3520"/>
              </a:lnSpc>
              <a:buFont typeface="Arial"/>
              <a:buChar char="•"/>
            </a:pPr>
            <a:r>
              <a:rPr lang="en-US" sz="3200" dirty="0">
                <a:solidFill>
                  <a:srgbClr val="393939"/>
                </a:solidFill>
                <a:latin typeface="Crimson Roman"/>
              </a:rPr>
              <a:t>П</a:t>
            </a:r>
            <a:r>
              <a:rPr lang="en-US" sz="3200" dirty="0">
                <a:solidFill>
                  <a:srgbClr val="393939"/>
                </a:solidFill>
                <a:latin typeface="Crimson Roman Bold"/>
              </a:rPr>
              <a:t>огружение в процесс особенного родительства (лечение/восстановление/воспитание и тд)</a:t>
            </a:r>
          </a:p>
          <a:p>
            <a:pPr algn="l">
              <a:lnSpc>
                <a:spcPts val="3520"/>
              </a:lnSpc>
            </a:pPr>
            <a:endParaRPr lang="en-US" sz="3200" dirty="0">
              <a:solidFill>
                <a:srgbClr val="393939"/>
              </a:solidFill>
              <a:latin typeface="Crimson Roman Bold"/>
            </a:endParaRPr>
          </a:p>
          <a:p>
            <a:pPr algn="l">
              <a:lnSpc>
                <a:spcPts val="3520"/>
              </a:lnSpc>
            </a:pPr>
            <a:r>
              <a:rPr lang="en-US" sz="3200" dirty="0">
                <a:solidFill>
                  <a:srgbClr val="393939"/>
                </a:solidFill>
                <a:latin typeface="Crimson Roman Bold"/>
              </a:rPr>
              <a:t>Все вышеперечисленное, как правило, сказывается на физическом и психическом здоровье родителей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E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728" r="-14942" b="-15414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TextBox 3"/>
          <p:cNvSpPr txBox="1"/>
          <p:nvPr/>
        </p:nvSpPr>
        <p:spPr>
          <a:xfrm>
            <a:off x="839695" y="362243"/>
            <a:ext cx="14590018" cy="1679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7"/>
              </a:lnSpc>
            </a:pPr>
            <a:r>
              <a:rPr lang="en-US" sz="5525" dirty="0">
                <a:solidFill>
                  <a:srgbClr val="263452"/>
                </a:solidFill>
                <a:latin typeface="Crimson Roman"/>
              </a:rPr>
              <a:t>Проблемы реабилитации и социализации</a:t>
            </a:r>
          </a:p>
          <a:p>
            <a:pPr marL="0" lvl="0" indent="0" algn="l">
              <a:lnSpc>
                <a:spcPts val="6077"/>
              </a:lnSpc>
            </a:pPr>
            <a:r>
              <a:rPr lang="en-US" sz="5525" dirty="0">
                <a:solidFill>
                  <a:srgbClr val="263452"/>
                </a:solidFill>
                <a:latin typeface="Crimson Roman"/>
              </a:rPr>
              <a:t>родителей особых детей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30962" y="2591347"/>
            <a:ext cx="9823350" cy="7603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82"/>
              </a:lnSpc>
            </a:pPr>
            <a:r>
              <a:rPr lang="en-US" sz="3272" spc="65" dirty="0">
                <a:solidFill>
                  <a:srgbClr val="263452"/>
                </a:solidFill>
                <a:latin typeface="Crimson Roman"/>
              </a:rPr>
              <a:t>Проблемы, связанные с уходом и воспитанием детей-инвалидов, накладывают отпечатки на общий эмоциональный фон родителей (особенно мам). </a:t>
            </a:r>
          </a:p>
          <a:p>
            <a:pPr algn="l">
              <a:lnSpc>
                <a:spcPts val="4582"/>
              </a:lnSpc>
            </a:pPr>
            <a:endParaRPr lang="en-US" sz="3272" spc="65" dirty="0">
              <a:solidFill>
                <a:srgbClr val="263452"/>
              </a:solidFill>
              <a:latin typeface="Crimson Roman"/>
            </a:endParaRPr>
          </a:p>
          <a:p>
            <a:pPr algn="l">
              <a:lnSpc>
                <a:spcPts val="4582"/>
              </a:lnSpc>
            </a:pPr>
            <a:r>
              <a:rPr lang="en-US" sz="3272" spc="65" dirty="0">
                <a:solidFill>
                  <a:srgbClr val="263452"/>
                </a:solidFill>
                <a:latin typeface="Crimson Roman"/>
              </a:rPr>
              <a:t>Часто они  замыкаются в себе, ищут поддержку исключительно в специализированных чатах, перестают заботиться о себе, о своем комфорте . </a:t>
            </a:r>
          </a:p>
          <a:p>
            <a:pPr algn="l">
              <a:lnSpc>
                <a:spcPts val="4582"/>
              </a:lnSpc>
            </a:pPr>
            <a:endParaRPr lang="en-US" sz="3272" spc="65" dirty="0">
              <a:solidFill>
                <a:srgbClr val="263452"/>
              </a:solidFill>
              <a:latin typeface="Crimson Roman"/>
            </a:endParaRPr>
          </a:p>
          <a:p>
            <a:pPr algn="l">
              <a:lnSpc>
                <a:spcPts val="4582"/>
              </a:lnSpc>
            </a:pPr>
            <a:r>
              <a:rPr lang="en-US" sz="3272" spc="65" dirty="0">
                <a:solidFill>
                  <a:srgbClr val="263452"/>
                </a:solidFill>
                <a:latin typeface="Crimson Roman"/>
              </a:rPr>
              <a:t>Всё это приводит к тому, что родители отгораживаются от общества на долгий период и, чтобы вернуться к относительно привычной жизни, им требуется полноценная социализация - не меньше, чем их особенным детям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8800" y="0"/>
            <a:ext cx="5029200" cy="10432634"/>
          </a:xfrm>
          <a:custGeom>
            <a:avLst/>
            <a:gdLst/>
            <a:ahLst/>
            <a:cxnLst/>
            <a:rect l="l" t="t" r="r" b="b"/>
            <a:pathLst>
              <a:path w="5029200" h="10432634">
                <a:moveTo>
                  <a:pt x="0" y="0"/>
                </a:moveTo>
                <a:lnTo>
                  <a:pt x="5029200" y="0"/>
                </a:lnTo>
                <a:lnTo>
                  <a:pt x="5029200" y="10432634"/>
                </a:lnTo>
                <a:lnTo>
                  <a:pt x="0" y="10432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678" r="-105678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Freeform 3"/>
          <p:cNvSpPr/>
          <p:nvPr/>
        </p:nvSpPr>
        <p:spPr>
          <a:xfrm rot="48000">
            <a:off x="-70923" y="-127169"/>
            <a:ext cx="18429846" cy="10541338"/>
          </a:xfrm>
          <a:custGeom>
            <a:avLst/>
            <a:gdLst/>
            <a:ahLst/>
            <a:cxnLst/>
            <a:rect l="l" t="t" r="r" b="b"/>
            <a:pathLst>
              <a:path w="18429846" h="10541338">
                <a:moveTo>
                  <a:pt x="0" y="255341"/>
                </a:moveTo>
                <a:lnTo>
                  <a:pt x="18286217" y="0"/>
                </a:lnTo>
                <a:lnTo>
                  <a:pt x="18429846" y="10285997"/>
                </a:lnTo>
                <a:lnTo>
                  <a:pt x="143629" y="10541338"/>
                </a:lnTo>
                <a:lnTo>
                  <a:pt x="0" y="255341"/>
                </a:lnTo>
                <a:close/>
              </a:path>
            </a:pathLst>
          </a:custGeom>
          <a:blipFill>
            <a:blip r:embed="rId3"/>
            <a:stretch>
              <a:fillRect t="-34086" r="-16534" b="-1656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TextBox 4"/>
          <p:cNvSpPr txBox="1"/>
          <p:nvPr/>
        </p:nvSpPr>
        <p:spPr>
          <a:xfrm>
            <a:off x="1028700" y="923925"/>
            <a:ext cx="10372958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96"/>
              </a:lnSpc>
            </a:pPr>
            <a:r>
              <a:rPr lang="en-US" sz="4414" dirty="0">
                <a:solidFill>
                  <a:srgbClr val="263452"/>
                </a:solidFill>
                <a:latin typeface="Crimson Roman Bold"/>
              </a:rPr>
              <a:t>Особенности взаимодействия родителей с обществом и работодателями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162300"/>
            <a:ext cx="9610881" cy="6366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4"/>
              </a:lnSpc>
              <a:spcBef>
                <a:spcPct val="0"/>
              </a:spcBef>
            </a:pPr>
            <a:r>
              <a:rPr lang="en-US" sz="3477" dirty="0">
                <a:solidFill>
                  <a:srgbClr val="263452"/>
                </a:solidFill>
                <a:latin typeface="Crimson Roman"/>
              </a:rPr>
              <a:t>Выход на работу - один из основных инструментов социальной адаптации родителей особенных детей</a:t>
            </a:r>
          </a:p>
          <a:p>
            <a:pPr algn="l">
              <a:lnSpc>
                <a:spcPts val="3824"/>
              </a:lnSpc>
              <a:spcBef>
                <a:spcPct val="0"/>
              </a:spcBef>
            </a:pPr>
            <a:endParaRPr lang="en-US" sz="3477" dirty="0">
              <a:solidFill>
                <a:srgbClr val="263452"/>
              </a:solidFill>
              <a:latin typeface="Crimson Roman"/>
            </a:endParaRPr>
          </a:p>
          <a:p>
            <a:pPr algn="l">
              <a:lnSpc>
                <a:spcPts val="3824"/>
              </a:lnSpc>
              <a:spcBef>
                <a:spcPct val="0"/>
              </a:spcBef>
            </a:pPr>
            <a:r>
              <a:rPr lang="en-US" sz="3477" dirty="0">
                <a:solidFill>
                  <a:srgbClr val="263452"/>
                </a:solidFill>
                <a:latin typeface="Crimson Roman"/>
              </a:rPr>
              <a:t>Но так ли это просто? </a:t>
            </a:r>
          </a:p>
          <a:p>
            <a:pPr algn="l">
              <a:lnSpc>
                <a:spcPts val="3824"/>
              </a:lnSpc>
              <a:spcBef>
                <a:spcPct val="0"/>
              </a:spcBef>
            </a:pPr>
            <a:endParaRPr lang="en-US" sz="3477" dirty="0">
              <a:solidFill>
                <a:srgbClr val="263452"/>
              </a:solidFill>
              <a:latin typeface="Crimson Roman"/>
            </a:endParaRPr>
          </a:p>
          <a:p>
            <a:pPr algn="l">
              <a:lnSpc>
                <a:spcPts val="3824"/>
              </a:lnSpc>
              <a:spcBef>
                <a:spcPct val="0"/>
              </a:spcBef>
            </a:pPr>
            <a:r>
              <a:rPr lang="en-US" sz="3477" dirty="0">
                <a:solidFill>
                  <a:srgbClr val="263452"/>
                </a:solidFill>
                <a:latin typeface="Crimson Roman"/>
              </a:rPr>
              <a:t>Статистики нет, но многие не возвращаются на прежнее место работы (психологически сложно вспоминать свою прежнюю жизнь, отвечать на вопросы коллег и т.д.)</a:t>
            </a:r>
          </a:p>
          <a:p>
            <a:pPr algn="l">
              <a:lnSpc>
                <a:spcPts val="3824"/>
              </a:lnSpc>
              <a:spcBef>
                <a:spcPct val="0"/>
              </a:spcBef>
            </a:pPr>
            <a:endParaRPr lang="en-US" sz="3477" dirty="0">
              <a:solidFill>
                <a:srgbClr val="263452"/>
              </a:solidFill>
              <a:latin typeface="Crimson Roman"/>
            </a:endParaRPr>
          </a:p>
          <a:p>
            <a:pPr algn="l">
              <a:lnSpc>
                <a:spcPts val="3824"/>
              </a:lnSpc>
              <a:spcBef>
                <a:spcPct val="0"/>
              </a:spcBef>
            </a:pPr>
            <a:r>
              <a:rPr lang="en-US" sz="3477" dirty="0">
                <a:solidFill>
                  <a:srgbClr val="263452"/>
                </a:solidFill>
                <a:latin typeface="Crimson Roman"/>
              </a:rPr>
              <a:t>Многие мамы решают кардинально сменить профиль своей деятельности и проходят обучение новой специальности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8800" y="0"/>
            <a:ext cx="5029200" cy="10287000"/>
          </a:xfrm>
          <a:custGeom>
            <a:avLst/>
            <a:gdLst/>
            <a:ahLst/>
            <a:cxnLst/>
            <a:rect l="l" t="t" r="r" b="b"/>
            <a:pathLst>
              <a:path w="5029200" h="10287000">
                <a:moveTo>
                  <a:pt x="0" y="0"/>
                </a:moveTo>
                <a:lnTo>
                  <a:pt x="5029200" y="0"/>
                </a:lnTo>
                <a:lnTo>
                  <a:pt x="50292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3505" r="-103505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TextBox 3"/>
          <p:cNvSpPr txBox="1"/>
          <p:nvPr/>
        </p:nvSpPr>
        <p:spPr>
          <a:xfrm>
            <a:off x="1028700" y="904875"/>
            <a:ext cx="10372958" cy="183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6"/>
              </a:lnSpc>
            </a:pPr>
            <a:r>
              <a:rPr lang="en-US" sz="5414" dirty="0">
                <a:solidFill>
                  <a:srgbClr val="263452"/>
                </a:solidFill>
                <a:latin typeface="Crimson Roman Bold"/>
              </a:rPr>
              <a:t>Почему работодатели отказывают родителям особых детей?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0" y="3440428"/>
            <a:ext cx="11165185" cy="5941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4399"/>
              </a:lnSpc>
              <a:buFont typeface="Arial"/>
              <a:buChar char="•"/>
            </a:pPr>
            <a:r>
              <a:rPr lang="en-US" sz="3999" dirty="0">
                <a:solidFill>
                  <a:srgbClr val="263452"/>
                </a:solidFill>
                <a:latin typeface="Crimson Roman"/>
              </a:rPr>
              <a:t>Длительный перерыв в работе</a:t>
            </a:r>
          </a:p>
          <a:p>
            <a:pPr marL="863599" lvl="1" indent="-431800" algn="l">
              <a:lnSpc>
                <a:spcPts val="4399"/>
              </a:lnSpc>
              <a:buFont typeface="Arial"/>
              <a:buChar char="•"/>
            </a:pPr>
            <a:r>
              <a:rPr lang="en-US" sz="3999" dirty="0">
                <a:solidFill>
                  <a:srgbClr val="263452"/>
                </a:solidFill>
                <a:latin typeface="Crimson Roman"/>
              </a:rPr>
              <a:t>Отсутствие опыта в новой специальности</a:t>
            </a:r>
          </a:p>
          <a:p>
            <a:pPr marL="863599" lvl="1" indent="-431800" algn="l">
              <a:lnSpc>
                <a:spcPts val="4399"/>
              </a:lnSpc>
              <a:buFont typeface="Arial"/>
              <a:buChar char="•"/>
            </a:pPr>
            <a:r>
              <a:rPr lang="en-US" sz="3999" dirty="0">
                <a:solidFill>
                  <a:srgbClr val="263452"/>
                </a:solidFill>
                <a:latin typeface="Crimson Roman"/>
              </a:rPr>
              <a:t>Дополнительные льготы от государства в контексте трудового права (неполный рабочий день, отказ от командировок, защита от увольнения по сокращению, дополнительные дни к отпуску, предоставление отпуска за свой счет по необходимости и т.д.)</a:t>
            </a:r>
          </a:p>
          <a:p>
            <a:pPr marL="863599" lvl="1" indent="-431800" algn="l">
              <a:lnSpc>
                <a:spcPts val="4399"/>
              </a:lnSpc>
              <a:buFont typeface="Arial"/>
              <a:buChar char="•"/>
            </a:pPr>
            <a:r>
              <a:rPr lang="en-US" sz="3999" dirty="0">
                <a:solidFill>
                  <a:srgbClr val="263452"/>
                </a:solidFill>
                <a:latin typeface="Crimson Roman"/>
              </a:rPr>
              <a:t>Психологическое состояние</a:t>
            </a:r>
          </a:p>
          <a:p>
            <a:pPr algn="l">
              <a:lnSpc>
                <a:spcPts val="3520"/>
              </a:lnSpc>
            </a:pPr>
            <a:endParaRPr lang="en-US" sz="3999" dirty="0">
              <a:solidFill>
                <a:srgbClr val="263452"/>
              </a:solidFill>
              <a:latin typeface="Crimson Roman"/>
            </a:endParaRPr>
          </a:p>
          <a:p>
            <a:pPr algn="l">
              <a:lnSpc>
                <a:spcPts val="3520"/>
              </a:lnSpc>
            </a:pPr>
            <a:endParaRPr lang="en-US" sz="3999" dirty="0">
              <a:solidFill>
                <a:srgbClr val="263452"/>
              </a:solidFill>
              <a:latin typeface="Crimson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371" r="-16371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TextBox 3"/>
          <p:cNvSpPr txBox="1"/>
          <p:nvPr/>
        </p:nvSpPr>
        <p:spPr>
          <a:xfrm>
            <a:off x="2101094" y="6448390"/>
            <a:ext cx="12302434" cy="1925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4"/>
              </a:lnSpc>
            </a:pPr>
            <a:r>
              <a:rPr lang="en-US" sz="5703" dirty="0">
                <a:solidFill>
                  <a:srgbClr val="393939"/>
                </a:solidFill>
                <a:latin typeface="Crimson Roman Bold"/>
              </a:rPr>
              <a:t>Недостаток специализированных вакансий для родителей особых детей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Freeform 3"/>
          <p:cNvSpPr/>
          <p:nvPr/>
        </p:nvSpPr>
        <p:spPr>
          <a:xfrm>
            <a:off x="379599" y="6778176"/>
            <a:ext cx="1665505" cy="1665505"/>
          </a:xfrm>
          <a:custGeom>
            <a:avLst/>
            <a:gdLst/>
            <a:ahLst/>
            <a:cxnLst/>
            <a:rect l="l" t="t" r="r" b="b"/>
            <a:pathLst>
              <a:path w="1665505" h="1665505">
                <a:moveTo>
                  <a:pt x="0" y="0"/>
                </a:moveTo>
                <a:lnTo>
                  <a:pt x="1665505" y="0"/>
                </a:lnTo>
                <a:lnTo>
                  <a:pt x="1665505" y="1665505"/>
                </a:lnTo>
                <a:lnTo>
                  <a:pt x="0" y="16655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TextBox 4"/>
          <p:cNvSpPr txBox="1"/>
          <p:nvPr/>
        </p:nvSpPr>
        <p:spPr>
          <a:xfrm>
            <a:off x="2312925" y="6644826"/>
            <a:ext cx="12302434" cy="1925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4"/>
              </a:lnSpc>
            </a:pPr>
            <a:r>
              <a:rPr lang="en-US" sz="5703" dirty="0">
                <a:solidFill>
                  <a:srgbClr val="263452"/>
                </a:solidFill>
                <a:latin typeface="Crimson Roman Bold"/>
              </a:rPr>
              <a:t>Негласная дискриминация со стороны работодателей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657</Words>
  <Application>Microsoft Macintosh PowerPoint</Application>
  <PresentationFormat>Произвольный</PresentationFormat>
  <Paragraphs>106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Calibri</vt:lpstr>
      <vt:lpstr>Crimson Roman Bold</vt:lpstr>
      <vt:lpstr>Carlito</vt:lpstr>
      <vt:lpstr>Open Sans Bold</vt:lpstr>
      <vt:lpstr>Carlito Light</vt:lpstr>
      <vt:lpstr>Arial</vt:lpstr>
      <vt:lpstr>Crimson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Три кита_Елена Петрова</dc:title>
  <cp:lastModifiedBy>Oksana Bell</cp:lastModifiedBy>
  <cp:revision>3</cp:revision>
  <dcterms:created xsi:type="dcterms:W3CDTF">2006-08-16T00:00:00Z</dcterms:created>
  <dcterms:modified xsi:type="dcterms:W3CDTF">2024-05-11T11:38:38Z</dcterms:modified>
  <dc:identifier>DAGE6P_6OMs</dc:identifier>
</cp:coreProperties>
</file>